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9"/>
  </p:notesMasterIdLst>
  <p:sldIdLst>
    <p:sldId id="256" r:id="rId2"/>
    <p:sldId id="257" r:id="rId3"/>
    <p:sldId id="259" r:id="rId4"/>
    <p:sldId id="260" r:id="rId5"/>
    <p:sldId id="261" r:id="rId6"/>
    <p:sldId id="262" r:id="rId7"/>
    <p:sldId id="271" r:id="rId8"/>
    <p:sldId id="263" r:id="rId9"/>
    <p:sldId id="288" r:id="rId10"/>
    <p:sldId id="286" r:id="rId11"/>
    <p:sldId id="289" r:id="rId12"/>
    <p:sldId id="272" r:id="rId13"/>
    <p:sldId id="273" r:id="rId14"/>
    <p:sldId id="284" r:id="rId15"/>
    <p:sldId id="285" r:id="rId16"/>
    <p:sldId id="266" r:id="rId17"/>
    <p:sldId id="265" r:id="rId18"/>
    <p:sldId id="269" r:id="rId19"/>
    <p:sldId id="290" r:id="rId20"/>
    <p:sldId id="283" r:id="rId21"/>
    <p:sldId id="291" r:id="rId22"/>
    <p:sldId id="296" r:id="rId23"/>
    <p:sldId id="300" r:id="rId24"/>
    <p:sldId id="302" r:id="rId25"/>
    <p:sldId id="292" r:id="rId26"/>
    <p:sldId id="301" r:id="rId27"/>
    <p:sldId id="297" r:id="rId28"/>
    <p:sldId id="303" r:id="rId29"/>
    <p:sldId id="293" r:id="rId30"/>
    <p:sldId id="298" r:id="rId31"/>
    <p:sldId id="304" r:id="rId32"/>
    <p:sldId id="305" r:id="rId33"/>
    <p:sldId id="294" r:id="rId34"/>
    <p:sldId id="299" r:id="rId35"/>
    <p:sldId id="267" r:id="rId36"/>
    <p:sldId id="268" r:id="rId37"/>
    <p:sldId id="27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AE917-4FD3-46E7-B8FE-B012B31C02AF}" type="datetimeFigureOut">
              <a:rPr lang="zh-TW" altLang="en-US" smtClean="0"/>
              <a:t>2020/11/25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03692-A532-498F-82A9-28C82F8C69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568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03692-A532-498F-82A9-28C82F8C69E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84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03692-A532-498F-82A9-28C82F8C69E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37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11/25/2020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11/25/2020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00015" y="1285103"/>
            <a:ext cx="7315200" cy="2016458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中原大學即時資訊助手</a:t>
            </a:r>
            <a:br>
              <a:rPr lang="en-US" altLang="zh-TW" dirty="0"/>
            </a:br>
            <a:r>
              <a:rPr lang="en-US" altLang="zh-TW" dirty="0"/>
              <a:t> LINE</a:t>
            </a:r>
            <a:r>
              <a:rPr lang="zh-TW" altLang="en-US" dirty="0"/>
              <a:t> </a:t>
            </a:r>
            <a:r>
              <a:rPr lang="en-US" altLang="zh-TW" dirty="0"/>
              <a:t>Bot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89485" y="3516948"/>
            <a:ext cx="7315200" cy="437213"/>
          </a:xfrm>
        </p:spPr>
        <p:txBody>
          <a:bodyPr>
            <a:noAutofit/>
          </a:bodyPr>
          <a:lstStyle/>
          <a:p>
            <a:r>
              <a:rPr lang="zh-TW" altLang="en-US" sz="2800" dirty="0"/>
              <a:t>指導教授 </a:t>
            </a:r>
            <a:r>
              <a:rPr lang="en-US" altLang="zh-TW" sz="2800" dirty="0"/>
              <a:t>:</a:t>
            </a:r>
            <a:r>
              <a:rPr lang="zh-TW" altLang="en-US" sz="2800" dirty="0"/>
              <a:t>吳宜鴻教授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100015" y="4227214"/>
            <a:ext cx="3674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組員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資訊四甲 </a:t>
            </a:r>
            <a:r>
              <a:rPr lang="en-US" altLang="zh-TW" dirty="0">
                <a:solidFill>
                  <a:schemeClr val="bg1"/>
                </a:solidFill>
              </a:rPr>
              <a:t>10627110</a:t>
            </a:r>
            <a:r>
              <a:rPr lang="zh-TW" altLang="en-US" dirty="0">
                <a:solidFill>
                  <a:schemeClr val="bg1"/>
                </a:solidFill>
              </a:rPr>
              <a:t> 王昱凱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資訊四乙 </a:t>
            </a:r>
            <a:r>
              <a:rPr lang="en-US" altLang="zh-TW" dirty="0">
                <a:solidFill>
                  <a:schemeClr val="bg1"/>
                </a:solidFill>
              </a:rPr>
              <a:t>10627211</a:t>
            </a:r>
            <a:r>
              <a:rPr lang="zh-TW" altLang="en-US" dirty="0">
                <a:solidFill>
                  <a:schemeClr val="bg1"/>
                </a:solidFill>
              </a:rPr>
              <a:t> 林佑任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資訊四乙 </a:t>
            </a:r>
            <a:r>
              <a:rPr lang="en-US" altLang="zh-TW" dirty="0">
                <a:solidFill>
                  <a:schemeClr val="bg1"/>
                </a:solidFill>
              </a:rPr>
              <a:t>10627217</a:t>
            </a:r>
            <a:r>
              <a:rPr lang="zh-TW" altLang="en-US" dirty="0">
                <a:solidFill>
                  <a:schemeClr val="bg1"/>
                </a:solidFill>
              </a:rPr>
              <a:t> 張哲睿</a:t>
            </a:r>
          </a:p>
        </p:txBody>
      </p:sp>
    </p:spTree>
    <p:extLst>
      <p:ext uri="{BB962C8B-B14F-4D97-AF65-F5344CB8AC3E}">
        <p14:creationId xmlns:p14="http://schemas.microsoft.com/office/powerpoint/2010/main" val="1481458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趨勢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344"/>
            <a:ext cx="12183485" cy="651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34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811" y="633197"/>
            <a:ext cx="5941153" cy="2257783"/>
          </a:xfrm>
          <a:prstGeom prst="rect">
            <a:avLst/>
          </a:prstGeom>
        </p:spPr>
      </p:pic>
      <p:sp>
        <p:nvSpPr>
          <p:cNvPr id="35" name="內容版面配置區 2"/>
          <p:cNvSpPr txBox="1">
            <a:spLocks/>
          </p:cNvSpPr>
          <p:nvPr/>
        </p:nvSpPr>
        <p:spPr>
          <a:xfrm>
            <a:off x="517167" y="3676073"/>
            <a:ext cx="10890442" cy="2678545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zh-TW" altLang="en-US" sz="6000" dirty="0"/>
              <a:t>因此用</a:t>
            </a:r>
            <a:r>
              <a:rPr lang="en-US" altLang="zh-TW" sz="6000" dirty="0"/>
              <a:t>Line</a:t>
            </a:r>
            <a:r>
              <a:rPr lang="zh-TW" altLang="en-US" sz="6000" dirty="0"/>
              <a:t>的人數</a:t>
            </a:r>
            <a:endParaRPr lang="en-US" altLang="zh-TW" sz="6000" dirty="0"/>
          </a:p>
          <a:p>
            <a:pPr marL="0" indent="0" algn="ctr">
              <a:buFont typeface="Wingdings 2" pitchFamily="18" charset="2"/>
              <a:buNone/>
            </a:pPr>
            <a:r>
              <a:rPr lang="zh-TW" altLang="en-US" sz="6000" dirty="0"/>
              <a:t>超過</a:t>
            </a:r>
            <a:r>
              <a:rPr lang="en-US" altLang="zh-TW" sz="6000" dirty="0"/>
              <a:t>2000</a:t>
            </a:r>
            <a:r>
              <a:rPr lang="zh-TW" altLang="en-US" sz="6000" dirty="0"/>
              <a:t>萬人</a:t>
            </a:r>
            <a:endParaRPr lang="en-US" altLang="zh-TW" sz="6000" dirty="0"/>
          </a:p>
          <a:p>
            <a:endParaRPr lang="zh-TW" altLang="en-US" sz="9600" dirty="0"/>
          </a:p>
        </p:txBody>
      </p:sp>
      <p:pic>
        <p:nvPicPr>
          <p:cNvPr id="1028" name="Picture 4" descr="https://i.imgur.com/UkLMqf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721" y="4858038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40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創新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195334" y="1442937"/>
            <a:ext cx="2815066" cy="5008471"/>
          </a:xfrm>
        </p:spPr>
      </p:pic>
      <p:sp>
        <p:nvSpPr>
          <p:cNvPr id="6" name="內容版面配置區 8"/>
          <p:cNvSpPr txBox="1">
            <a:spLocks/>
          </p:cNvSpPr>
          <p:nvPr/>
        </p:nvSpPr>
        <p:spPr>
          <a:xfrm>
            <a:off x="4195334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生動有趣的對話流程</a:t>
            </a: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05333" y="1442937"/>
            <a:ext cx="2833240" cy="5040806"/>
          </a:xfrm>
          <a:prstGeom prst="rect">
            <a:avLst/>
          </a:prstGeom>
        </p:spPr>
      </p:pic>
      <p:sp>
        <p:nvSpPr>
          <p:cNvPr id="8" name="內容版面配置區 8"/>
          <p:cNvSpPr txBox="1">
            <a:spLocks/>
          </p:cNvSpPr>
          <p:nvPr/>
        </p:nvSpPr>
        <p:spPr>
          <a:xfrm>
            <a:off x="8054587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簡單明瞭的結果顯示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72017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創意</a:t>
            </a:r>
          </a:p>
        </p:txBody>
      </p:sp>
      <p:sp>
        <p:nvSpPr>
          <p:cNvPr id="6" name="內容版面配置區 8"/>
          <p:cNvSpPr txBox="1">
            <a:spLocks/>
          </p:cNvSpPr>
          <p:nvPr/>
        </p:nvSpPr>
        <p:spPr>
          <a:xfrm>
            <a:off x="4195334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方便快速的多種篩選</a:t>
            </a:r>
            <a:endParaRPr lang="en-US" altLang="zh-TW" dirty="0"/>
          </a:p>
        </p:txBody>
      </p:sp>
      <p:sp>
        <p:nvSpPr>
          <p:cNvPr id="8" name="內容版面配置區 8"/>
          <p:cNvSpPr txBox="1">
            <a:spLocks/>
          </p:cNvSpPr>
          <p:nvPr/>
        </p:nvSpPr>
        <p:spPr>
          <a:xfrm>
            <a:off x="8120755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與主要功能</a:t>
            </a:r>
            <a:r>
              <a:rPr lang="zh-TW" altLang="en-US"/>
              <a:t>無關的額外對話</a:t>
            </a:r>
            <a:r>
              <a:rPr lang="zh-TW" altLang="en-US" dirty="0"/>
              <a:t>系統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29767" y="1364250"/>
            <a:ext cx="2865865" cy="50988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54587" y="1362110"/>
            <a:ext cx="2867068" cy="51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19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系統架構</a:t>
            </a:r>
          </a:p>
        </p:txBody>
      </p:sp>
    </p:spTree>
    <p:extLst>
      <p:ext uri="{BB962C8B-B14F-4D97-AF65-F5344CB8AC3E}">
        <p14:creationId xmlns:p14="http://schemas.microsoft.com/office/powerpoint/2010/main" val="850750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9472A1-7B7A-41DC-ABEB-D224A1272F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4837" y="0"/>
            <a:ext cx="11967162" cy="769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70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功能介紹與系統展示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13435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中原大學</a:t>
            </a:r>
            <a:br>
              <a:rPr lang="en-US" altLang="zh-TW" b="1" dirty="0"/>
            </a:br>
            <a:r>
              <a:rPr lang="zh-TW" altLang="en-US" b="1" dirty="0"/>
              <a:t>資訊助手</a:t>
            </a:r>
            <a:br>
              <a:rPr lang="en-US" altLang="zh-TW" b="1" dirty="0"/>
            </a:br>
            <a:r>
              <a:rPr lang="zh-TW" altLang="en-US" b="1" dirty="0"/>
              <a:t>主要功能</a:t>
            </a:r>
          </a:p>
        </p:txBody>
      </p:sp>
      <p:sp>
        <p:nvSpPr>
          <p:cNvPr id="5" name="流程圖: 接點 4"/>
          <p:cNvSpPr/>
          <p:nvPr/>
        </p:nvSpPr>
        <p:spPr>
          <a:xfrm>
            <a:off x="5164338" y="750457"/>
            <a:ext cx="2681690" cy="251114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中原大學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獎學金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查詢推薦</a:t>
            </a:r>
          </a:p>
        </p:txBody>
      </p:sp>
      <p:sp>
        <p:nvSpPr>
          <p:cNvPr id="10" name="流程圖: 接點 9"/>
          <p:cNvSpPr/>
          <p:nvPr/>
        </p:nvSpPr>
        <p:spPr>
          <a:xfrm>
            <a:off x="6323314" y="2592537"/>
            <a:ext cx="2681690" cy="251114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非制式的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對話系統</a:t>
            </a:r>
          </a:p>
        </p:txBody>
      </p:sp>
      <p:sp>
        <p:nvSpPr>
          <p:cNvPr id="13" name="流程圖: 接點 12"/>
          <p:cNvSpPr/>
          <p:nvPr/>
        </p:nvSpPr>
        <p:spPr>
          <a:xfrm>
            <a:off x="7482290" y="750457"/>
            <a:ext cx="2681690" cy="251114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迅速瞭解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中原大學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最新公告</a:t>
            </a:r>
          </a:p>
        </p:txBody>
      </p:sp>
      <p:pic>
        <p:nvPicPr>
          <p:cNvPr id="18" name="圖片 17" descr="SVG &gt; comentarios globo habla diálogo - Imagen e icono gratis de SVG. | SVG Silh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92" y="153878"/>
            <a:ext cx="7666079" cy="656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94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使用工具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48760" y="334864"/>
            <a:ext cx="7227372" cy="6179127"/>
          </a:xfrm>
        </p:spPr>
        <p:txBody>
          <a:bodyPr>
            <a:noAutofit/>
          </a:bodyPr>
          <a:lstStyle/>
          <a:p>
            <a:r>
              <a:rPr kumimoji="1" lang="en-US" altLang="zh-TW" sz="2400" dirty="0">
                <a:latin typeface="+mn-ea"/>
              </a:rPr>
              <a:t>Line Messaging API </a:t>
            </a:r>
            <a:r>
              <a:rPr kumimoji="1" lang="zh-TW" altLang="en-US" sz="2400" dirty="0">
                <a:latin typeface="+mn-ea"/>
              </a:rPr>
              <a:t>  訊息傳遞的管道</a:t>
            </a:r>
            <a:r>
              <a:rPr kumimoji="1" lang="en-US" altLang="zh-TW" sz="2400" dirty="0">
                <a:latin typeface="+mn-ea"/>
              </a:rPr>
              <a:t> </a:t>
            </a:r>
          </a:p>
          <a:p>
            <a:endParaRPr kumimoji="1" lang="en-US" altLang="zh-TW" sz="2400" dirty="0">
              <a:latin typeface="+mn-ea"/>
            </a:endParaRPr>
          </a:p>
          <a:p>
            <a:r>
              <a:rPr kumimoji="1" lang="en-US" altLang="zh-TW" sz="2400" dirty="0" err="1">
                <a:latin typeface="+mn-ea"/>
              </a:rPr>
              <a:t>Heroku</a:t>
            </a:r>
            <a:r>
              <a:rPr kumimoji="1" lang="zh-TW" altLang="en-US" sz="2400" dirty="0">
                <a:latin typeface="+mn-ea"/>
              </a:rPr>
              <a:t>   放置、運行伺服器的平台</a:t>
            </a:r>
            <a:endParaRPr kumimoji="1" lang="en-US" altLang="zh-TW" sz="2400" dirty="0">
              <a:latin typeface="+mn-ea"/>
            </a:endParaRPr>
          </a:p>
          <a:p>
            <a:endParaRPr kumimoji="1" lang="en-US" altLang="zh-TW" sz="2400" dirty="0">
              <a:latin typeface="+mn-ea"/>
            </a:endParaRPr>
          </a:p>
          <a:p>
            <a:r>
              <a:rPr kumimoji="1" lang="en-US" altLang="zh-TW" sz="2400" dirty="0">
                <a:latin typeface="+mn-ea"/>
              </a:rPr>
              <a:t>GitHub</a:t>
            </a:r>
            <a:r>
              <a:rPr kumimoji="1" lang="zh-TW" altLang="en-US" sz="2400" dirty="0">
                <a:latin typeface="+mn-ea"/>
              </a:rPr>
              <a:t>   </a:t>
            </a:r>
            <a:r>
              <a:rPr lang="zh-TW" altLang="en-US" sz="2400" dirty="0">
                <a:solidFill>
                  <a:srgbClr val="4D5156"/>
                </a:solidFill>
                <a:latin typeface="+mn-ea"/>
              </a:rPr>
              <a:t>進行程式版本控制、管理的平台</a:t>
            </a:r>
            <a:endParaRPr kumimoji="1" lang="en-US" altLang="zh-TW" sz="2400" dirty="0">
              <a:latin typeface="+mn-ea"/>
            </a:endParaRPr>
          </a:p>
          <a:p>
            <a:endParaRPr kumimoji="1" lang="en-US" altLang="zh-TW" sz="2400" dirty="0">
              <a:latin typeface="+mn-ea"/>
            </a:endParaRPr>
          </a:p>
          <a:p>
            <a:r>
              <a:rPr kumimoji="1" lang="en-US" altLang="zh-TW" sz="2400" dirty="0" err="1">
                <a:latin typeface="+mn-ea"/>
              </a:rPr>
              <a:t>DialogFlow</a:t>
            </a:r>
            <a:r>
              <a:rPr kumimoji="1" lang="zh-TW" altLang="en-US" sz="2400" dirty="0">
                <a:latin typeface="+mn-ea"/>
              </a:rPr>
              <a:t>   語意分析工具伺服器</a:t>
            </a:r>
            <a:endParaRPr kumimoji="1" lang="en-US" altLang="zh-TW" sz="2400" dirty="0">
              <a:latin typeface="+mn-ea"/>
            </a:endParaRPr>
          </a:p>
          <a:p>
            <a:endParaRPr kumimoji="1" lang="en-US" altLang="zh-TW" sz="2400" dirty="0">
              <a:latin typeface="+mn-ea"/>
            </a:endParaRPr>
          </a:p>
          <a:p>
            <a:r>
              <a:rPr kumimoji="1" lang="en-US" altLang="zh-TW" sz="2400" dirty="0">
                <a:latin typeface="+mn-ea"/>
              </a:rPr>
              <a:t>MongoDB</a:t>
            </a:r>
            <a:r>
              <a:rPr kumimoji="1" lang="zh-TW" altLang="en-US" sz="2400" dirty="0">
                <a:latin typeface="+mn-ea"/>
              </a:rPr>
              <a:t>   資料庫</a:t>
            </a:r>
            <a:endParaRPr kumimoji="1" lang="en-US" altLang="zh-TW" sz="2400" dirty="0">
              <a:latin typeface="+mn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0" t="15586" r="32101" b="15746"/>
          <a:stretch/>
        </p:blipFill>
        <p:spPr>
          <a:xfrm>
            <a:off x="4244680" y="1106616"/>
            <a:ext cx="707595" cy="71196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074" y="2052387"/>
            <a:ext cx="1088805" cy="7277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46" y="4068709"/>
            <a:ext cx="1330566" cy="64253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67"/>
          <a:stretch/>
        </p:blipFill>
        <p:spPr>
          <a:xfrm>
            <a:off x="4188736" y="4800653"/>
            <a:ext cx="838816" cy="1067453"/>
          </a:xfrm>
          <a:prstGeom prst="rect">
            <a:avLst/>
          </a:prstGeom>
        </p:spPr>
      </p:pic>
      <p:pic>
        <p:nvPicPr>
          <p:cNvPr id="2050" name="Picture 2" descr="GitHub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680" y="3060963"/>
            <a:ext cx="726928" cy="72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780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>
                <a:latin typeface="+mn-ea"/>
              </a:rPr>
              <a:t>Line Messaging API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248929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背景與目的</a:t>
            </a:r>
            <a:endParaRPr lang="en-US" altLang="zh-TW" sz="2400" dirty="0"/>
          </a:p>
          <a:p>
            <a:r>
              <a:rPr lang="zh-TW" altLang="en-US" sz="2400" dirty="0"/>
              <a:t>系統流程</a:t>
            </a:r>
            <a:endParaRPr lang="en-US" altLang="zh-TW" sz="2400" dirty="0"/>
          </a:p>
          <a:p>
            <a:r>
              <a:rPr lang="zh-TW" altLang="en-US" sz="2400" dirty="0"/>
              <a:t>功能介紹與展示</a:t>
            </a:r>
          </a:p>
          <a:p>
            <a:r>
              <a:rPr lang="zh-TW" altLang="en-US" sz="2400" dirty="0"/>
              <a:t>未來展望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785865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2CC5C5A4-299D-454C-9852-138A5463D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326" y="178713"/>
            <a:ext cx="1388657" cy="1775372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A1A0AB23-166F-40C2-AEB8-2A401E26C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792" y="2336086"/>
            <a:ext cx="1162480" cy="1380445"/>
          </a:xfrm>
          <a:prstGeom prst="rect">
            <a:avLst/>
          </a:prstGeom>
        </p:spPr>
      </p:pic>
      <p:pic>
        <p:nvPicPr>
          <p:cNvPr id="9" name="圖片 8" descr="一張含有 畫畫 的圖片&#10;&#10;自動產生的描述">
            <a:extLst>
              <a:ext uri="{FF2B5EF4-FFF2-40B4-BE49-F238E27FC236}">
                <a16:creationId xmlns:a16="http://schemas.microsoft.com/office/drawing/2014/main" id="{6B024935-08C7-4181-BD4D-A3CAB4150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810" y="2829691"/>
            <a:ext cx="2034957" cy="11290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E6AB9CB-0281-4EF7-8121-CD1FC6F0E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64" y="2866530"/>
            <a:ext cx="986676" cy="9866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13BA77-752E-489D-8551-6C398C2FE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431" y="3111595"/>
            <a:ext cx="776600" cy="186384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392A151-3612-4CC9-946E-52413D3472DA}"/>
              </a:ext>
            </a:extLst>
          </p:cNvPr>
          <p:cNvSpPr/>
          <p:nvPr/>
        </p:nvSpPr>
        <p:spPr>
          <a:xfrm>
            <a:off x="4321639" y="3003368"/>
            <a:ext cx="2098315" cy="781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Line Platform</a:t>
            </a:r>
            <a:endParaRPr lang="zh-TW" altLang="en-US" sz="2400" b="1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B8D3BCF3-E985-40BA-88DA-B27477DE9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37382" y="3463808"/>
            <a:ext cx="776600" cy="190822"/>
          </a:xfrm>
          <a:prstGeom prst="rect">
            <a:avLst/>
          </a:prstGeom>
        </p:spPr>
      </p:pic>
      <p:grpSp>
        <p:nvGrpSpPr>
          <p:cNvPr id="43" name="群組 42">
            <a:extLst>
              <a:ext uri="{FF2B5EF4-FFF2-40B4-BE49-F238E27FC236}">
                <a16:creationId xmlns:a16="http://schemas.microsoft.com/office/drawing/2014/main" id="{B56B7C9F-634D-41DC-B810-D3E610027C62}"/>
              </a:ext>
            </a:extLst>
          </p:cNvPr>
          <p:cNvGrpSpPr/>
          <p:nvPr/>
        </p:nvGrpSpPr>
        <p:grpSpPr>
          <a:xfrm>
            <a:off x="7230935" y="2517509"/>
            <a:ext cx="2114365" cy="1684718"/>
            <a:chOff x="6799423" y="2434795"/>
            <a:chExt cx="2114365" cy="1684718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9807FEE-2DDF-4090-83A8-85FB02729805}"/>
                </a:ext>
              </a:extLst>
            </p:cNvPr>
            <p:cNvSpPr/>
            <p:nvPr/>
          </p:nvSpPr>
          <p:spPr>
            <a:xfrm>
              <a:off x="7041823" y="2434795"/>
              <a:ext cx="1602556" cy="16847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58A0018-4E82-449E-A7EB-3B606A48AFD1}"/>
                </a:ext>
              </a:extLst>
            </p:cNvPr>
            <p:cNvSpPr txBox="1"/>
            <p:nvPr/>
          </p:nvSpPr>
          <p:spPr>
            <a:xfrm>
              <a:off x="6799423" y="2481930"/>
              <a:ext cx="21143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1"/>
                  </a:solidFill>
                </a:rPr>
                <a:t>Heroku</a:t>
              </a:r>
              <a:endParaRPr lang="zh-TW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51970499-ACE3-403D-8BBB-7DDBD57E896D}"/>
                </a:ext>
              </a:extLst>
            </p:cNvPr>
            <p:cNvSpPr/>
            <p:nvPr/>
          </p:nvSpPr>
          <p:spPr>
            <a:xfrm>
              <a:off x="7263461" y="2983086"/>
              <a:ext cx="1186288" cy="94619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bg1"/>
                  </a:solidFill>
                </a:rPr>
                <a:t>Line Bot Server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6" name="圖片 35">
            <a:extLst>
              <a:ext uri="{FF2B5EF4-FFF2-40B4-BE49-F238E27FC236}">
                <a16:creationId xmlns:a16="http://schemas.microsoft.com/office/drawing/2014/main" id="{8BA344B0-5FBA-452A-8214-92274B282A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9076" y="5552388"/>
            <a:ext cx="1993907" cy="965304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5DB7F572-98B5-4755-9B28-192FDDD41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025" y="3111595"/>
            <a:ext cx="776600" cy="186384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64CF45B8-CA63-4369-B883-45B7DEBB6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409467" y="3467399"/>
            <a:ext cx="776600" cy="190822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C43691DE-4F04-4DA9-AEBC-E573A400B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395" y="3108626"/>
            <a:ext cx="776600" cy="186384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B412565-994C-492D-A869-EC3913536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556837" y="3464430"/>
            <a:ext cx="776600" cy="190822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10E0A542-1802-46AA-817D-80379B611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64559">
            <a:off x="8830493" y="4714910"/>
            <a:ext cx="1198588" cy="294511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33EAAAE0-88FB-492D-B306-7D19D5026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41486">
            <a:off x="8624978" y="5021386"/>
            <a:ext cx="1198588" cy="294511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E2360F81-7078-46F9-8AA0-3D559ECA6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375245">
            <a:off x="8991691" y="1491719"/>
            <a:ext cx="1198588" cy="294511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F18C778E-451C-4352-860E-C9C1F8D30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543109">
            <a:off x="9167042" y="1744787"/>
            <a:ext cx="1198588" cy="294511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8301C99D-333F-41A8-B902-8FA414DFE112}"/>
              </a:ext>
            </a:extLst>
          </p:cNvPr>
          <p:cNvSpPr txBox="1"/>
          <p:nvPr/>
        </p:nvSpPr>
        <p:spPr>
          <a:xfrm>
            <a:off x="1247128" y="2604135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8A71F8E8-B6C4-4575-809D-C209F304898A}"/>
              </a:ext>
            </a:extLst>
          </p:cNvPr>
          <p:cNvSpPr txBox="1"/>
          <p:nvPr/>
        </p:nvSpPr>
        <p:spPr>
          <a:xfrm>
            <a:off x="3342018" y="2564644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EAF78FB-F86C-42BC-95BC-492178834555}"/>
              </a:ext>
            </a:extLst>
          </p:cNvPr>
          <p:cNvSpPr txBox="1"/>
          <p:nvPr/>
        </p:nvSpPr>
        <p:spPr>
          <a:xfrm>
            <a:off x="6478216" y="2594460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83AC67D-0226-4C76-AF32-47799C127F36}"/>
              </a:ext>
            </a:extLst>
          </p:cNvPr>
          <p:cNvSpPr txBox="1"/>
          <p:nvPr/>
        </p:nvSpPr>
        <p:spPr>
          <a:xfrm>
            <a:off x="8274613" y="5236168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84F8F88E-4C2D-456E-BD45-8688E496FAD0}"/>
              </a:ext>
            </a:extLst>
          </p:cNvPr>
          <p:cNvSpPr txBox="1"/>
          <p:nvPr/>
        </p:nvSpPr>
        <p:spPr>
          <a:xfrm>
            <a:off x="9231577" y="4340483"/>
            <a:ext cx="187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分析結果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730774C-4679-420B-86E5-68E438809315}"/>
              </a:ext>
            </a:extLst>
          </p:cNvPr>
          <p:cNvSpPr txBox="1"/>
          <p:nvPr/>
        </p:nvSpPr>
        <p:spPr>
          <a:xfrm>
            <a:off x="8204762" y="1130351"/>
            <a:ext cx="187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搜尋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A293BA7A-7995-4BFE-95CF-F0C8C117C187}"/>
              </a:ext>
            </a:extLst>
          </p:cNvPr>
          <p:cNvSpPr txBox="1"/>
          <p:nvPr/>
        </p:nvSpPr>
        <p:spPr>
          <a:xfrm>
            <a:off x="9279522" y="1932619"/>
            <a:ext cx="187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資料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13A8BD92-A4B7-49B8-A0E1-3EDDC13D7CEF}"/>
              </a:ext>
            </a:extLst>
          </p:cNvPr>
          <p:cNvSpPr txBox="1"/>
          <p:nvPr/>
        </p:nvSpPr>
        <p:spPr>
          <a:xfrm>
            <a:off x="9053185" y="3511670"/>
            <a:ext cx="144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整合資訊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D7B8332-CD1D-4EF0-A1C2-FA61A53D4E4D}"/>
              </a:ext>
            </a:extLst>
          </p:cNvPr>
          <p:cNvSpPr txBox="1"/>
          <p:nvPr/>
        </p:nvSpPr>
        <p:spPr>
          <a:xfrm>
            <a:off x="6460309" y="3784414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結果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177F1389-BBAC-4DB2-A315-07CAB2029F8F}"/>
              </a:ext>
            </a:extLst>
          </p:cNvPr>
          <p:cNvSpPr txBox="1"/>
          <p:nvPr/>
        </p:nvSpPr>
        <p:spPr>
          <a:xfrm>
            <a:off x="3329338" y="3781158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結果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C40748A-BE00-41C2-BFEE-F377C4B9E83F}"/>
              </a:ext>
            </a:extLst>
          </p:cNvPr>
          <p:cNvSpPr txBox="1"/>
          <p:nvPr/>
        </p:nvSpPr>
        <p:spPr>
          <a:xfrm>
            <a:off x="1256297" y="3742502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39246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 err="1">
                <a:latin typeface="+mn-ea"/>
              </a:rPr>
              <a:t>Heroku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32376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765"/>
            <a:ext cx="12192000" cy="5970275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55419" y="406391"/>
            <a:ext cx="3805382" cy="157941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3891" y="3015674"/>
            <a:ext cx="2872509" cy="345336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6206835" y="3015674"/>
            <a:ext cx="5846619" cy="345336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082473" y="1234000"/>
            <a:ext cx="282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目前運行的程式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048000" y="3589910"/>
            <a:ext cx="1662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額外套件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899397" y="2474927"/>
            <a:ext cx="1648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活動紀錄</a:t>
            </a:r>
          </a:p>
        </p:txBody>
      </p:sp>
    </p:spTree>
    <p:extLst>
      <p:ext uri="{BB962C8B-B14F-4D97-AF65-F5344CB8AC3E}">
        <p14:creationId xmlns:p14="http://schemas.microsoft.com/office/powerpoint/2010/main" val="1897048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7855"/>
            <a:ext cx="12265891" cy="2629631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0" y="3454400"/>
            <a:ext cx="12192000" cy="129308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216400" y="2767235"/>
            <a:ext cx="3759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目前排程中的爬蟲程式</a:t>
            </a:r>
          </a:p>
        </p:txBody>
      </p:sp>
    </p:spTree>
    <p:extLst>
      <p:ext uri="{BB962C8B-B14F-4D97-AF65-F5344CB8AC3E}">
        <p14:creationId xmlns:p14="http://schemas.microsoft.com/office/powerpoint/2010/main" val="4057520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79" y="2113757"/>
            <a:ext cx="10638720" cy="37180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8" y="470476"/>
            <a:ext cx="10641735" cy="632398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766619" y="775855"/>
            <a:ext cx="3195782" cy="360218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57379" y="1261709"/>
            <a:ext cx="4341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顯示尾端的</a:t>
            </a:r>
            <a:r>
              <a:rPr lang="en-US" altLang="zh-TW" sz="2800" dirty="0">
                <a:solidFill>
                  <a:srgbClr val="FF0000"/>
                </a:solidFill>
              </a:rPr>
              <a:t> Event </a:t>
            </a:r>
            <a:r>
              <a:rPr lang="en-US" altLang="zh-TW" sz="2800" dirty="0" err="1">
                <a:solidFill>
                  <a:srgbClr val="FF0000"/>
                </a:solidFill>
              </a:rPr>
              <a:t>LogFile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2544619" y="2968553"/>
            <a:ext cx="5084618" cy="286326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4710545" y="3254879"/>
            <a:ext cx="6697808" cy="304800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66618" y="6059069"/>
            <a:ext cx="591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可以得知 </a:t>
            </a:r>
            <a:r>
              <a:rPr lang="en-US" altLang="zh-TW" sz="2800" dirty="0">
                <a:solidFill>
                  <a:srgbClr val="FF0000"/>
                </a:solidFill>
              </a:rPr>
              <a:t>Error </a:t>
            </a:r>
            <a:r>
              <a:rPr lang="zh-TW" altLang="en-US" sz="2800" dirty="0">
                <a:solidFill>
                  <a:srgbClr val="FF0000"/>
                </a:solidFill>
              </a:rPr>
              <a:t>以及 </a:t>
            </a:r>
            <a:r>
              <a:rPr lang="en-US" altLang="zh-TW" sz="2800" dirty="0">
                <a:solidFill>
                  <a:srgbClr val="FF0000"/>
                </a:solidFill>
              </a:rPr>
              <a:t>Error Message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430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>
                <a:latin typeface="+mn-ea"/>
              </a:rPr>
              <a:t>GitHub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315824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83"/>
            <a:ext cx="12192000" cy="685800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0" y="785091"/>
            <a:ext cx="2373744" cy="20135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73744" y="785091"/>
            <a:ext cx="4959927" cy="20135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1" y="4890656"/>
            <a:ext cx="2373744" cy="20135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67601" y="1287107"/>
            <a:ext cx="3394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顯示所更改的程式碼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0" y="2951963"/>
            <a:ext cx="306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顯示所更改的檔案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479964" y="4928073"/>
            <a:ext cx="268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更改項目與留言</a:t>
            </a:r>
          </a:p>
        </p:txBody>
      </p:sp>
    </p:spTree>
    <p:extLst>
      <p:ext uri="{BB962C8B-B14F-4D97-AF65-F5344CB8AC3E}">
        <p14:creationId xmlns:p14="http://schemas.microsoft.com/office/powerpoint/2010/main" val="3494522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80"/>
            <a:ext cx="12198727" cy="685422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4470400" y="78510"/>
            <a:ext cx="2373744" cy="81741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844144" y="790182"/>
            <a:ext cx="348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可以同時上傳與下載</a:t>
            </a:r>
          </a:p>
        </p:txBody>
      </p:sp>
    </p:spTree>
    <p:extLst>
      <p:ext uri="{BB962C8B-B14F-4D97-AF65-F5344CB8AC3E}">
        <p14:creationId xmlns:p14="http://schemas.microsoft.com/office/powerpoint/2010/main" val="350001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806"/>
            <a:ext cx="12210473" cy="2977065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4119415" y="760457"/>
            <a:ext cx="5310913" cy="262004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585851" y="172586"/>
            <a:ext cx="4378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使用 </a:t>
            </a:r>
            <a:r>
              <a:rPr lang="en-US" altLang="zh-TW" sz="2800" dirty="0">
                <a:solidFill>
                  <a:srgbClr val="FF0000"/>
                </a:solidFill>
              </a:rPr>
              <a:t>GitHub </a:t>
            </a:r>
            <a:r>
              <a:rPr lang="zh-TW" altLang="en-US" sz="2800" dirty="0">
                <a:solidFill>
                  <a:srgbClr val="FF0000"/>
                </a:solidFill>
              </a:rPr>
              <a:t>與 </a:t>
            </a:r>
            <a:r>
              <a:rPr lang="en-US" altLang="zh-TW" sz="2800" dirty="0" err="1">
                <a:solidFill>
                  <a:srgbClr val="FF0000"/>
                </a:solidFill>
              </a:rPr>
              <a:t>Heroku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zh-TW" altLang="en-US" sz="2800" dirty="0">
                <a:solidFill>
                  <a:srgbClr val="FF0000"/>
                </a:solidFill>
              </a:rPr>
              <a:t>連結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397320" y="4037518"/>
            <a:ext cx="5415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使用 </a:t>
            </a:r>
            <a:r>
              <a:rPr lang="en-US" altLang="zh-TW" sz="2800" dirty="0" err="1">
                <a:solidFill>
                  <a:srgbClr val="FF0000"/>
                </a:solidFill>
              </a:rPr>
              <a:t>Heroku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zh-TW" altLang="en-US" sz="2800" dirty="0">
                <a:solidFill>
                  <a:srgbClr val="FF0000"/>
                </a:solidFill>
              </a:rPr>
              <a:t>建立連結和上傳方式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60" y="5017746"/>
            <a:ext cx="5095875" cy="8096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36" y="4727233"/>
            <a:ext cx="46672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69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 err="1">
                <a:latin typeface="+mn-ea"/>
              </a:rPr>
              <a:t>DialogFlow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405422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背景與目的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907017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801249" y="269082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對話意圖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3140364" y="825400"/>
            <a:ext cx="4507346" cy="59633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28118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002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9410194" y="2709507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分析實體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3140363" y="1551709"/>
            <a:ext cx="8829963" cy="336203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43082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574" y="0"/>
            <a:ext cx="3611217" cy="685800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3828574" y="18471"/>
            <a:ext cx="3611217" cy="81280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3902462" y="4775199"/>
            <a:ext cx="3546767" cy="62807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902462" y="6206836"/>
            <a:ext cx="2840083" cy="651164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368744" y="4799917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意圖結果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368744" y="135553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對話內容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8368743" y="6206836"/>
            <a:ext cx="2169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分析結果</a:t>
            </a:r>
          </a:p>
        </p:txBody>
      </p:sp>
    </p:spTree>
    <p:extLst>
      <p:ext uri="{BB962C8B-B14F-4D97-AF65-F5344CB8AC3E}">
        <p14:creationId xmlns:p14="http://schemas.microsoft.com/office/powerpoint/2010/main" val="1323113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>
                <a:latin typeface="+mn-ea"/>
              </a:rPr>
              <a:t>MongoDB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488197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45" y="3348327"/>
            <a:ext cx="2085975" cy="34099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5" y="309563"/>
            <a:ext cx="1790700" cy="25812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820" y="101601"/>
            <a:ext cx="4312963" cy="337603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820" y="3944363"/>
            <a:ext cx="9619817" cy="25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91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未來展望</a:t>
            </a:r>
          </a:p>
        </p:txBody>
      </p:sp>
    </p:spTree>
    <p:extLst>
      <p:ext uri="{BB962C8B-B14F-4D97-AF65-F5344CB8AC3E}">
        <p14:creationId xmlns:p14="http://schemas.microsoft.com/office/powerpoint/2010/main" val="798380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未來展望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希望可以分辨使用者的意圖是單純查詢還是聊天，以簡短流程</a:t>
            </a:r>
            <a:endParaRPr lang="en-US" altLang="zh-TW" dirty="0"/>
          </a:p>
          <a:p>
            <a:r>
              <a:rPr lang="zh-TW" altLang="en-US" dirty="0"/>
              <a:t>增加所提供的資料，在聊天過程中可以導引出更多不同的結果</a:t>
            </a:r>
            <a:endParaRPr lang="en-US" altLang="zh-TW" dirty="0"/>
          </a:p>
          <a:p>
            <a:r>
              <a:rPr lang="zh-TW" altLang="en-US" dirty="0"/>
              <a:t>增加更多私人使用的權限功能，例如</a:t>
            </a:r>
            <a:r>
              <a:rPr lang="en-US" altLang="zh-TW" dirty="0"/>
              <a:t>:</a:t>
            </a:r>
            <a:r>
              <a:rPr lang="zh-TW" altLang="en-US" dirty="0"/>
              <a:t>登入系統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4164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0" y="2998574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/>
              <a:t>感謝聆聽</a:t>
            </a:r>
          </a:p>
        </p:txBody>
      </p:sp>
    </p:spTree>
    <p:extLst>
      <p:ext uri="{BB962C8B-B14F-4D97-AF65-F5344CB8AC3E}">
        <p14:creationId xmlns:p14="http://schemas.microsoft.com/office/powerpoint/2010/main" val="3194099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動機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+mn-ea"/>
              </a:rPr>
              <a:t>受不符合人類習慣使用的網頁資訊所苦</a:t>
            </a:r>
            <a:endParaRPr lang="en-US" altLang="zh-TW" dirty="0">
              <a:latin typeface="+mn-ea"/>
            </a:endParaRPr>
          </a:p>
          <a:p>
            <a:r>
              <a:rPr lang="zh-TW" altLang="en-US" sz="2400" dirty="0">
                <a:latin typeface="+mn-ea"/>
              </a:rPr>
              <a:t>大量的資訊導致難以人類吸收整理甚至搜尋</a:t>
            </a:r>
          </a:p>
          <a:p>
            <a:r>
              <a:rPr lang="zh-TW" altLang="en-US" sz="2400" dirty="0">
                <a:latin typeface="+mn-ea"/>
              </a:rPr>
              <a:t>必須進行資訊呈現的改革</a:t>
            </a:r>
            <a:endParaRPr lang="en-US" altLang="zh-TW" sz="2400" dirty="0">
              <a:latin typeface="+mn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0692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中原</a:t>
            </a:r>
            <a:r>
              <a:rPr lang="en-US" altLang="zh-TW" b="1" dirty="0" err="1"/>
              <a:t>Itouch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01073" y="485167"/>
            <a:ext cx="7315200" cy="1458962"/>
          </a:xfrm>
        </p:spPr>
        <p:txBody>
          <a:bodyPr/>
          <a:lstStyle/>
          <a:p>
            <a:r>
              <a:rPr lang="zh-TW" altLang="en-US" dirty="0"/>
              <a:t>種類、項目繁多，要找到自己需要的資訊相當困難且繁雜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7E393D-6C62-47D8-9AA6-F6D075783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377" y="1795849"/>
            <a:ext cx="8032592" cy="427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中原獎學金</a:t>
            </a:r>
            <a:br>
              <a:rPr lang="en-US" altLang="zh-TW" b="1" dirty="0"/>
            </a:br>
            <a:r>
              <a:rPr lang="zh-TW" altLang="en-US" b="1" dirty="0"/>
              <a:t>網站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74455" y="561624"/>
            <a:ext cx="7315200" cy="1393061"/>
          </a:xfrm>
        </p:spPr>
        <p:txBody>
          <a:bodyPr/>
          <a:lstStyle/>
          <a:p>
            <a:r>
              <a:rPr lang="zh-TW" altLang="en-US" dirty="0"/>
              <a:t>分類細項多，且分類重疊性高，難以找到自身確切需要的資訊</a:t>
            </a:r>
            <a:endParaRPr lang="en-US" altLang="zh-TW" dirty="0"/>
          </a:p>
          <a:p>
            <a:r>
              <a:rPr lang="zh-TW" altLang="en-US" dirty="0"/>
              <a:t>更新時間不定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807" y="1787611"/>
            <a:ext cx="8032496" cy="426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82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學校</a:t>
            </a:r>
            <a:r>
              <a:rPr lang="en-US" altLang="zh-TW" b="1" dirty="0"/>
              <a:t>app</a:t>
            </a:r>
            <a:endParaRPr lang="zh-TW" altLang="en-US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217" y="2674962"/>
            <a:ext cx="3219450" cy="3346953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3869268" y="694775"/>
            <a:ext cx="7315200" cy="1633559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在學校的 </a:t>
            </a:r>
            <a:r>
              <a:rPr lang="en-US" altLang="zh-TW" dirty="0">
                <a:latin typeface="+mn-ea"/>
              </a:rPr>
              <a:t>app</a:t>
            </a:r>
            <a:r>
              <a:rPr lang="zh-TW" altLang="en-US" dirty="0">
                <a:latin typeface="+mn-ea"/>
              </a:rPr>
              <a:t>中，最新消息更新的頻率極低，基本上沒有真正可使用的訊息，導致很少學生會下載這個</a:t>
            </a:r>
            <a:r>
              <a:rPr lang="en-US" altLang="zh-TW" dirty="0">
                <a:latin typeface="+mn-ea"/>
              </a:rPr>
              <a:t>app</a:t>
            </a:r>
            <a:endParaRPr lang="zh-TW" altLang="en-US" dirty="0">
              <a:latin typeface="+mn-ea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450" y="2674962"/>
            <a:ext cx="3016018" cy="33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9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學校資訊</a:t>
            </a:r>
            <a:br>
              <a:rPr lang="en-US" altLang="zh-TW" b="1" dirty="0"/>
            </a:br>
            <a:r>
              <a:rPr lang="zh-TW" altLang="en-US" b="1" dirty="0"/>
              <a:t>的通病</a:t>
            </a:r>
          </a:p>
        </p:txBody>
      </p:sp>
      <p:sp>
        <p:nvSpPr>
          <p:cNvPr id="4" name="橢圓 3"/>
          <p:cNvSpPr/>
          <p:nvPr/>
        </p:nvSpPr>
        <p:spPr>
          <a:xfrm>
            <a:off x="4547287" y="1123837"/>
            <a:ext cx="2487827" cy="19194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資訊繁雜</a:t>
            </a:r>
            <a:endParaRPr lang="en-US" altLang="zh-TW" sz="2400" dirty="0"/>
          </a:p>
          <a:p>
            <a:pPr algn="ctr"/>
            <a:r>
              <a:rPr lang="zh-TW" altLang="en-US" sz="2400" dirty="0"/>
              <a:t>不易找尋</a:t>
            </a:r>
          </a:p>
        </p:txBody>
      </p:sp>
      <p:sp>
        <p:nvSpPr>
          <p:cNvPr id="5" name="橢圓 4"/>
          <p:cNvSpPr/>
          <p:nvPr/>
        </p:nvSpPr>
        <p:spPr>
          <a:xfrm>
            <a:off x="8085438" y="1123837"/>
            <a:ext cx="2487827" cy="191941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互動介面單調查詢過程無趣</a:t>
            </a:r>
            <a:endParaRPr lang="en-US" altLang="zh-TW" sz="2400" dirty="0"/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982693" y="3846204"/>
            <a:ext cx="7315200" cy="17225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800" dirty="0"/>
              <a:t>導致學生不會願意開啟學校</a:t>
            </a:r>
            <a:endParaRPr lang="en-US" altLang="zh-TW" sz="2800" dirty="0"/>
          </a:p>
          <a:p>
            <a:pPr marL="0" indent="0" algn="ctr">
              <a:buNone/>
            </a:pPr>
            <a:r>
              <a:rPr lang="zh-TW" altLang="en-US" sz="2800" dirty="0"/>
              <a:t>的網頁、</a:t>
            </a:r>
            <a:r>
              <a:rPr lang="en-US" altLang="zh-TW" sz="2800" dirty="0"/>
              <a:t>app</a:t>
            </a:r>
            <a:r>
              <a:rPr lang="zh-TW" altLang="en-US" sz="2800" dirty="0"/>
              <a:t>去獲取所需的資訊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30113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趨勢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978412036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0</TotalTime>
  <Words>428</Words>
  <Application>Microsoft Office PowerPoint</Application>
  <PresentationFormat>寬螢幕</PresentationFormat>
  <Paragraphs>104</Paragraphs>
  <Slides>37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2" baseType="lpstr">
      <vt:lpstr>微軟正黑體</vt:lpstr>
      <vt:lpstr>Calibri</vt:lpstr>
      <vt:lpstr>Corbel</vt:lpstr>
      <vt:lpstr>Wingdings 2</vt:lpstr>
      <vt:lpstr>框架</vt:lpstr>
      <vt:lpstr>中原大學即時資訊助手  LINE Bot</vt:lpstr>
      <vt:lpstr>目錄</vt:lpstr>
      <vt:lpstr>PowerPoint 簡報</vt:lpstr>
      <vt:lpstr>動機</vt:lpstr>
      <vt:lpstr>中原Itouch</vt:lpstr>
      <vt:lpstr>中原獎學金 網站</vt:lpstr>
      <vt:lpstr>學校app</vt:lpstr>
      <vt:lpstr>學校資訊 的通病</vt:lpstr>
      <vt:lpstr>PowerPoint 簡報</vt:lpstr>
      <vt:lpstr>趨勢</vt:lpstr>
      <vt:lpstr>PowerPoint 簡報</vt:lpstr>
      <vt:lpstr>創新</vt:lpstr>
      <vt:lpstr>創意</vt:lpstr>
      <vt:lpstr>PowerPoint 簡報</vt:lpstr>
      <vt:lpstr>PowerPoint 簡報</vt:lpstr>
      <vt:lpstr>PowerPoint 簡報</vt:lpstr>
      <vt:lpstr>中原大學 資訊助手 主要功能</vt:lpstr>
      <vt:lpstr>使用工具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未來展望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中原即時資訊助手  Line-bot</dc:title>
  <dc:creator>User</dc:creator>
  <cp:lastModifiedBy>佑任 林</cp:lastModifiedBy>
  <cp:revision>122</cp:revision>
  <dcterms:created xsi:type="dcterms:W3CDTF">2020-10-04T09:33:21Z</dcterms:created>
  <dcterms:modified xsi:type="dcterms:W3CDTF">2020-11-25T15:16:35Z</dcterms:modified>
</cp:coreProperties>
</file>